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47"/>
  </p:notesMasterIdLst>
  <p:sldIdLst>
    <p:sldId id="262" r:id="rId2"/>
    <p:sldId id="256" r:id="rId3"/>
    <p:sldId id="281" r:id="rId4"/>
    <p:sldId id="290" r:id="rId5"/>
    <p:sldId id="291" r:id="rId6"/>
    <p:sldId id="292" r:id="rId7"/>
    <p:sldId id="293" r:id="rId8"/>
    <p:sldId id="282" r:id="rId9"/>
    <p:sldId id="294" r:id="rId10"/>
    <p:sldId id="295" r:id="rId11"/>
    <p:sldId id="317" r:id="rId12"/>
    <p:sldId id="296" r:id="rId13"/>
    <p:sldId id="297" r:id="rId14"/>
    <p:sldId id="300" r:id="rId15"/>
    <p:sldId id="301" r:id="rId16"/>
    <p:sldId id="331" r:id="rId17"/>
    <p:sldId id="299" r:id="rId18"/>
    <p:sldId id="302" r:id="rId19"/>
    <p:sldId id="303" r:id="rId20"/>
    <p:sldId id="304" r:id="rId21"/>
    <p:sldId id="305" r:id="rId22"/>
    <p:sldId id="306" r:id="rId23"/>
    <p:sldId id="314" r:id="rId24"/>
    <p:sldId id="315" r:id="rId25"/>
    <p:sldId id="316" r:id="rId26"/>
    <p:sldId id="307" r:id="rId27"/>
    <p:sldId id="308" r:id="rId28"/>
    <p:sldId id="309" r:id="rId29"/>
    <p:sldId id="332" r:id="rId30"/>
    <p:sldId id="310" r:id="rId31"/>
    <p:sldId id="312" r:id="rId32"/>
    <p:sldId id="311" r:id="rId33"/>
    <p:sldId id="313" r:id="rId34"/>
    <p:sldId id="283" r:id="rId35"/>
    <p:sldId id="330" r:id="rId36"/>
    <p:sldId id="329" r:id="rId37"/>
    <p:sldId id="328" r:id="rId38"/>
    <p:sldId id="327" r:id="rId39"/>
    <p:sldId id="326" r:id="rId40"/>
    <p:sldId id="324" r:id="rId41"/>
    <p:sldId id="320" r:id="rId42"/>
    <p:sldId id="321" r:id="rId43"/>
    <p:sldId id="325" r:id="rId44"/>
    <p:sldId id="322" r:id="rId45"/>
    <p:sldId id="27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sh" initials="F" lastIdx="0" clrIdx="0">
    <p:extLst>
      <p:ext uri="{19B8F6BF-5375-455C-9EA6-DF929625EA0E}">
        <p15:presenceInfo xmlns:p15="http://schemas.microsoft.com/office/powerpoint/2012/main" userId="1f6606d11160b4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2C4"/>
    <a:srgbClr val="A3B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73369" autoAdjust="0"/>
  </p:normalViewPr>
  <p:slideViewPr>
    <p:cSldViewPr snapToGrid="0">
      <p:cViewPr>
        <p:scale>
          <a:sx n="66" d="100"/>
          <a:sy n="66" d="100"/>
        </p:scale>
        <p:origin x="1080" y="-3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1050-C160-41FE-BEA4-150785066BDA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AD1E4-C6F0-4162-BD09-0A71301F5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4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今天讲解一下第二次作业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94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的多项式的比值</a:t>
            </a:r>
            <a:endParaRPr lang="en-US" altLang="zh-CN" dirty="0"/>
          </a:p>
          <a:p>
            <a:r>
              <a:rPr lang="zh-CN" altLang="en-US" dirty="0"/>
              <a:t>上一题的</a:t>
            </a:r>
            <a:r>
              <a:rPr lang="en-US" altLang="zh-CN" dirty="0"/>
              <a:t>R</a:t>
            </a:r>
            <a:r>
              <a:rPr lang="zh-CN" altLang="en-US" dirty="0"/>
              <a:t>是延时器</a:t>
            </a:r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A</a:t>
            </a:r>
            <a:r>
              <a:rPr lang="zh-CN" altLang="en-US" dirty="0"/>
              <a:t>是积分器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结果是一样的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分别代表离散和连续的情况。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1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题</a:t>
            </a:r>
            <a:endParaRPr lang="en-US" altLang="zh-CN" dirty="0"/>
          </a:p>
          <a:p>
            <a:r>
              <a:rPr lang="zh-CN" altLang="en-US" dirty="0"/>
              <a:t>考察系统的特性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131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(a)</a:t>
            </a:r>
            <a:r>
              <a:rPr lang="zh-CN" altLang="en-US" dirty="0"/>
              <a:t>小问按照系统框图，写出系统函数</a:t>
            </a:r>
          </a:p>
          <a:p>
            <a:r>
              <a:rPr lang="zh-CN" altLang="en-US" dirty="0"/>
              <a:t>整理得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08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(b)</a:t>
            </a:r>
            <a:r>
              <a:rPr lang="zh-CN" altLang="en-US" dirty="0"/>
              <a:t>小问要求出系统的极点，一般的做法是把</a:t>
            </a:r>
            <a:r>
              <a:rPr lang="en-US" altLang="zh-CN" dirty="0"/>
              <a:t>A</a:t>
            </a:r>
            <a:r>
              <a:rPr lang="zh-CN" altLang="en-US" dirty="0"/>
              <a:t>用</a:t>
            </a:r>
            <a:r>
              <a:rPr lang="en-US" altLang="zh-CN" dirty="0"/>
              <a:t>1/s</a:t>
            </a:r>
            <a:r>
              <a:rPr lang="zh-CN" altLang="en-US" dirty="0"/>
              <a:t>替换，然后求分母的根</a:t>
            </a:r>
          </a:p>
          <a:p>
            <a:r>
              <a:rPr lang="zh-CN" altLang="en-US" dirty="0"/>
              <a:t>记住是求</a:t>
            </a:r>
            <a:r>
              <a:rPr lang="en-US" altLang="zh-CN" dirty="0"/>
              <a:t>s</a:t>
            </a:r>
            <a:r>
              <a:rPr lang="zh-CN" altLang="en-US" dirty="0"/>
              <a:t>的根，而不是</a:t>
            </a:r>
            <a:r>
              <a:rPr lang="en-US" altLang="zh-CN" dirty="0"/>
              <a:t>A</a:t>
            </a:r>
            <a:r>
              <a:rPr lang="zh-CN" altLang="en-US" dirty="0"/>
              <a:t>的根，有的同学直接求</a:t>
            </a:r>
            <a:r>
              <a:rPr lang="en-US" altLang="zh-CN" dirty="0"/>
              <a:t>A</a:t>
            </a:r>
            <a:r>
              <a:rPr lang="zh-CN" altLang="en-US" dirty="0"/>
              <a:t>的根，这样就错了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63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小题要求求系统的冲激响应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这种题的思路是将系统函数部分分式分解成上面这种形式</a:t>
            </a:r>
            <a:r>
              <a:rPr lang="zh-CN" altLang="en-US" baseline="0" dirty="0"/>
              <a:t>的线性叠加，然后根据这个关系式</a:t>
            </a:r>
            <a:endParaRPr lang="en-US" altLang="zh-CN" baseline="0" dirty="0"/>
          </a:p>
          <a:p>
            <a:endParaRPr lang="en-US" altLang="zh-CN" dirty="0"/>
          </a:p>
          <a:p>
            <a:r>
              <a:rPr lang="zh-CN" altLang="en-US" dirty="0"/>
              <a:t>注意分母是前面有个</a:t>
            </a:r>
            <a:r>
              <a:rPr lang="en-US" altLang="zh-CN" dirty="0"/>
              <a:t>1</a:t>
            </a:r>
            <a:r>
              <a:rPr lang="zh-CN" altLang="en-US" dirty="0"/>
              <a:t>，减号后面</a:t>
            </a:r>
            <a:r>
              <a:rPr lang="en-US" altLang="zh-CN" dirty="0"/>
              <a:t>a</a:t>
            </a:r>
            <a:r>
              <a:rPr lang="zh-CN" altLang="en-US" dirty="0"/>
              <a:t>前面的是指数的系数</a:t>
            </a:r>
            <a:r>
              <a:rPr lang="zh-CN" altLang="en-US" baseline="0" dirty="0"/>
              <a:t>。然后就可以写出</a:t>
            </a:r>
            <a:r>
              <a:rPr lang="en-US" altLang="zh-CN" baseline="0" dirty="0"/>
              <a:t>y(t)</a:t>
            </a:r>
            <a:r>
              <a:rPr lang="zh-CN" altLang="en-US" baseline="0" dirty="0"/>
              <a:t>的表达式了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u(t)</a:t>
            </a:r>
            <a:r>
              <a:rPr lang="zh-CN" altLang="en-US" baseline="0" dirty="0"/>
              <a:t>别忘了，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8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一些同学的错误答案：</a:t>
            </a:r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r>
              <a:rPr lang="zh-CN" altLang="en-US" dirty="0"/>
              <a:t>，对应的是连续和离散系统；</a:t>
            </a:r>
            <a:endParaRPr lang="en-US" altLang="zh-CN" dirty="0"/>
          </a:p>
          <a:p>
            <a:r>
              <a:rPr lang="zh-CN" altLang="en-US" dirty="0"/>
              <a:t>然后就是求极点时，注意要</a:t>
            </a:r>
            <a:r>
              <a:rPr lang="en-US" altLang="zh-CN" dirty="0"/>
              <a:t>1/s</a:t>
            </a:r>
            <a:r>
              <a:rPr lang="zh-CN" altLang="en-US" dirty="0"/>
              <a:t>替换</a:t>
            </a:r>
            <a:r>
              <a:rPr lang="en-US" altLang="zh-CN" dirty="0"/>
              <a:t>A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数没算对的也很多；</a:t>
            </a:r>
            <a:endParaRPr lang="en-US" altLang="zh-CN" dirty="0"/>
          </a:p>
          <a:p>
            <a:r>
              <a:rPr lang="zh-CN" altLang="en-US" dirty="0"/>
              <a:t>最后没乘</a:t>
            </a:r>
            <a:r>
              <a:rPr lang="en-US" altLang="zh-CN" dirty="0"/>
              <a:t>u(t)</a:t>
            </a:r>
            <a:r>
              <a:rPr lang="zh-CN" altLang="en-US" dirty="0"/>
              <a:t>的很多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5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题</a:t>
            </a:r>
            <a:endParaRPr lang="en-US" altLang="zh-CN" dirty="0"/>
          </a:p>
          <a:p>
            <a:r>
              <a:rPr lang="zh-CN" altLang="en-US" dirty="0"/>
              <a:t>根据输入输出，写出差分方程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22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第一题，输入是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，输出第一个是</a:t>
            </a:r>
            <a:r>
              <a:rPr lang="en-US" altLang="zh-CN" dirty="0"/>
              <a:t>10</a:t>
            </a:r>
            <a:r>
              <a:rPr lang="zh-CN" altLang="en-US" dirty="0"/>
              <a:t>，然后是</a:t>
            </a:r>
            <a:r>
              <a:rPr lang="en-US" altLang="zh-CN" dirty="0"/>
              <a:t>1</a:t>
            </a:r>
          </a:p>
          <a:p>
            <a:endParaRPr lang="en-US" altLang="zh-CN" dirty="0"/>
          </a:p>
          <a:p>
            <a:r>
              <a:rPr lang="zh-CN" altLang="en-US" dirty="0"/>
              <a:t>可以假设系统是一阶的，然后列出这个等式，用待定系数法解出</a:t>
            </a:r>
            <a:r>
              <a:rPr lang="en-US" altLang="zh-CN" dirty="0" err="1"/>
              <a:t>abc</a:t>
            </a:r>
            <a:r>
              <a:rPr lang="zh-CN" altLang="en-US" dirty="0"/>
              <a:t>的值，最后得出这样的结果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画图的时候，延时的是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2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反过来，可以直接根据</a:t>
            </a:r>
            <a:r>
              <a:rPr lang="en-US" altLang="zh-CN" dirty="0"/>
              <a:t>a</a:t>
            </a:r>
            <a:r>
              <a:rPr lang="zh-CN" altLang="en-US" dirty="0"/>
              <a:t>题的结果写出这题的结果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最后要把</a:t>
            </a:r>
            <a:r>
              <a:rPr lang="en-US" altLang="zh-CN" dirty="0" err="1"/>
              <a:t>yn</a:t>
            </a:r>
            <a:r>
              <a:rPr lang="zh-CN" altLang="en-US" dirty="0"/>
              <a:t>放在左边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也可以用第一题的方法，用待定系数法求解出来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4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的输入输出和</a:t>
            </a:r>
            <a:r>
              <a:rPr lang="en-US" altLang="zh-CN" dirty="0"/>
              <a:t>b</a:t>
            </a:r>
            <a:r>
              <a:rPr lang="zh-CN" altLang="en-US" dirty="0"/>
              <a:t>的输入输出是相反的。所以它们互为逆系统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00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药物配量</a:t>
            </a:r>
            <a:endParaRPr lang="en-US" altLang="zh-CN" dirty="0"/>
          </a:p>
          <a:p>
            <a:r>
              <a:rPr lang="zh-CN" altLang="en-US" dirty="0"/>
              <a:t>医生给病人配药时，第一天一般会比之后的药量更高。这题用一个简单的模型来说明其中的原理。</a:t>
            </a:r>
            <a:endParaRPr lang="en-US" altLang="zh-CN" dirty="0"/>
          </a:p>
          <a:p>
            <a:r>
              <a:rPr lang="zh-CN" altLang="en-US" dirty="0"/>
              <a:t>假设服用的药物会在人体中以一个药量浓度成比例的速率减少。</a:t>
            </a:r>
            <a:endParaRPr lang="en-US" altLang="zh-CN" dirty="0"/>
          </a:p>
          <a:p>
            <a:r>
              <a:rPr lang="zh-CN" altLang="en-US" dirty="0"/>
              <a:t>令</a:t>
            </a:r>
            <a:r>
              <a:rPr lang="en-US" altLang="zh-CN" dirty="0"/>
              <a:t>x[n]</a:t>
            </a:r>
            <a:r>
              <a:rPr lang="zh-CN" altLang="en-US" dirty="0"/>
              <a:t>为第</a:t>
            </a:r>
            <a:r>
              <a:rPr lang="en-US" altLang="zh-CN" dirty="0"/>
              <a:t>n</a:t>
            </a:r>
            <a:r>
              <a:rPr lang="zh-CN" altLang="en-US" dirty="0"/>
              <a:t>天服用的药量，</a:t>
            </a:r>
            <a:r>
              <a:rPr lang="en-US" altLang="zh-CN" dirty="0"/>
              <a:t>y[n]</a:t>
            </a:r>
            <a:r>
              <a:rPr lang="zh-CN" altLang="en-US" dirty="0"/>
              <a:t>为第</a:t>
            </a:r>
            <a:r>
              <a:rPr lang="en-US" altLang="zh-CN" dirty="0"/>
              <a:t>n</a:t>
            </a:r>
            <a:r>
              <a:rPr lang="zh-CN" altLang="en-US" dirty="0"/>
              <a:t>天体内残留的药量。</a:t>
            </a:r>
            <a:endParaRPr lang="en-US" altLang="zh-CN" dirty="0"/>
          </a:p>
          <a:p>
            <a:r>
              <a:rPr lang="zh-CN" altLang="en-US" dirty="0"/>
              <a:t>两者的关系可以表示成这个式子。这里的</a:t>
            </a:r>
            <a:r>
              <a:rPr lang="en-US" altLang="zh-CN" dirty="0"/>
              <a:t>α</a:t>
            </a:r>
            <a:r>
              <a:rPr lang="zh-CN" altLang="en-US" dirty="0"/>
              <a:t>就是体内之前药量消失的速率了，一般都是小于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79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题，单位冲激响应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给出系统的单位冲击响应，也就是系统函数的时域形式是这样的，要求求系统函数极点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2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h[n]</a:t>
            </a:r>
            <a:r>
              <a:rPr lang="zh-CN" altLang="en-US" dirty="0"/>
              <a:t>这里不能直接得出系统函数的解析式</a:t>
            </a:r>
            <a:endParaRPr lang="en-US" altLang="zh-CN" dirty="0"/>
          </a:p>
          <a:p>
            <a:r>
              <a:rPr lang="zh-CN" altLang="en-US" dirty="0"/>
              <a:t>但我们可以通过</a:t>
            </a:r>
            <a:r>
              <a:rPr lang="en-US" altLang="zh-CN" dirty="0"/>
              <a:t>h[n]</a:t>
            </a:r>
            <a:r>
              <a:rPr lang="zh-CN" altLang="en-US" dirty="0"/>
              <a:t>，先写出系统的差分方程，也就是</a:t>
            </a:r>
            <a:r>
              <a:rPr lang="en-US" altLang="zh-CN" dirty="0" err="1"/>
              <a:t>xn</a:t>
            </a:r>
            <a:r>
              <a:rPr lang="zh-CN" altLang="en-US" dirty="0"/>
              <a:t>和</a:t>
            </a:r>
            <a:r>
              <a:rPr lang="en-US" altLang="zh-CN" dirty="0" err="1"/>
              <a:t>yn</a:t>
            </a:r>
            <a:r>
              <a:rPr lang="zh-CN" altLang="en-US" dirty="0"/>
              <a:t>的关系式，然后再写出系统函数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如果输入</a:t>
            </a:r>
            <a:r>
              <a:rPr lang="en-US" altLang="zh-CN" dirty="0"/>
              <a:t>x[n]</a:t>
            </a:r>
            <a:r>
              <a:rPr lang="zh-CN" altLang="en-US" dirty="0"/>
              <a:t>是单位冲激序列，那么输出</a:t>
            </a:r>
            <a:r>
              <a:rPr lang="en-US" altLang="zh-CN" dirty="0" err="1"/>
              <a:t>yn</a:t>
            </a:r>
            <a:r>
              <a:rPr lang="zh-CN" altLang="en-US" dirty="0"/>
              <a:t>就是前面的</a:t>
            </a:r>
            <a:r>
              <a:rPr lang="en-US" altLang="zh-CN" dirty="0"/>
              <a:t>h[n]</a:t>
            </a:r>
          </a:p>
          <a:p>
            <a:endParaRPr lang="en-US" altLang="zh-CN" dirty="0"/>
          </a:p>
          <a:p>
            <a:r>
              <a:rPr lang="zh-CN" altLang="en-US" dirty="0"/>
              <a:t>我们可以用待定系数法求出</a:t>
            </a:r>
            <a:r>
              <a:rPr lang="en-US" altLang="zh-CN" dirty="0" err="1"/>
              <a:t>yn</a:t>
            </a:r>
            <a:r>
              <a:rPr lang="zh-CN" altLang="en-US" dirty="0"/>
              <a:t>和</a:t>
            </a:r>
            <a:r>
              <a:rPr lang="en-US" altLang="zh-CN" dirty="0" err="1"/>
              <a:t>xn</a:t>
            </a:r>
            <a:r>
              <a:rPr lang="zh-CN" altLang="en-US" dirty="0"/>
              <a:t>的差分方程，我们首先尝试一阶的情况有没有解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62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然后尝试二阶的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的时候都会满足</a:t>
            </a:r>
            <a:endParaRPr lang="en-US" altLang="zh-CN" dirty="0"/>
          </a:p>
          <a:p>
            <a:r>
              <a:rPr lang="zh-CN" altLang="en-US" dirty="0"/>
              <a:t>从第一个式子得出</a:t>
            </a:r>
            <a:r>
              <a:rPr lang="en-US" altLang="zh-CN" dirty="0"/>
              <a:t>a1=2</a:t>
            </a:r>
            <a:r>
              <a:rPr lang="zh-CN" altLang="en-US" dirty="0"/>
              <a:t>，然后其他式子</a:t>
            </a:r>
            <a:r>
              <a:rPr lang="en-US" altLang="zh-CN" dirty="0"/>
              <a:t>a2=-1</a:t>
            </a:r>
            <a:r>
              <a:rPr lang="zh-CN" altLang="en-US" dirty="0"/>
              <a:t>时，所有的都会满足</a:t>
            </a:r>
            <a:endParaRPr lang="en-US" altLang="zh-CN" dirty="0"/>
          </a:p>
          <a:p>
            <a:r>
              <a:rPr lang="zh-CN" altLang="en-US" dirty="0"/>
              <a:t>得到相应的差分方程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前面是平方形式的表达式，可以拆解为两个一模一样的子系统</a:t>
            </a:r>
            <a:endParaRPr lang="en-US" altLang="zh-CN" dirty="0"/>
          </a:p>
          <a:p>
            <a:r>
              <a:rPr lang="zh-CN" altLang="en-US" dirty="0"/>
              <a:t>变成</a:t>
            </a:r>
            <a:r>
              <a:rPr lang="en-US" altLang="zh-CN" dirty="0"/>
              <a:t>1/(1-R)</a:t>
            </a:r>
          </a:p>
          <a:p>
            <a:r>
              <a:rPr lang="zh-CN" altLang="en-US" dirty="0"/>
              <a:t>注意这里的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只是子系统</a:t>
            </a:r>
            <a:r>
              <a:rPr lang="en-US" altLang="zh-CN" dirty="0"/>
              <a:t>G</a:t>
            </a:r>
            <a:r>
              <a:rPr lang="zh-CN" altLang="en-US" dirty="0"/>
              <a:t>的输入输出，跟前面的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不一样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78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题目要求用加法器，放大器和延时器画出系统</a:t>
            </a:r>
            <a:endParaRPr lang="en-US" altLang="zh-CN" dirty="0"/>
          </a:p>
          <a:p>
            <a:r>
              <a:rPr lang="zh-CN" altLang="en-US" dirty="0"/>
              <a:t>并且用这个</a:t>
            </a:r>
            <a:r>
              <a:rPr lang="en-US" altLang="zh-CN" dirty="0"/>
              <a:t>block diagram</a:t>
            </a:r>
            <a:r>
              <a:rPr lang="zh-CN" altLang="en-US" dirty="0"/>
              <a:t>解释为什么</a:t>
            </a:r>
            <a:r>
              <a:rPr lang="en-US" altLang="zh-CN" dirty="0" err="1"/>
              <a:t>hn</a:t>
            </a:r>
            <a:r>
              <a:rPr lang="en-US" altLang="zh-CN" dirty="0"/>
              <a:t>=n+1</a:t>
            </a:r>
          </a:p>
          <a:p>
            <a:endParaRPr lang="en-US" altLang="zh-CN" dirty="0"/>
          </a:p>
          <a:p>
            <a:r>
              <a:rPr lang="zh-CN" altLang="en-US" dirty="0"/>
              <a:t>这里画成两个子系统级联的形式</a:t>
            </a:r>
            <a:endParaRPr lang="en-US" altLang="zh-CN" dirty="0"/>
          </a:p>
          <a:p>
            <a:r>
              <a:rPr lang="zh-CN" altLang="en-US" dirty="0"/>
              <a:t>相当于两次累加，两次从</a:t>
            </a:r>
            <a:r>
              <a:rPr lang="en-US" altLang="zh-CN" dirty="0"/>
              <a:t>0</a:t>
            </a:r>
            <a:r>
              <a:rPr lang="zh-CN" altLang="en-US" dirty="0"/>
              <a:t>到无穷时刻的累加求和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在连续域上，对应的是</a:t>
            </a:r>
            <a:r>
              <a:rPr lang="en-US" altLang="zh-CN" dirty="0"/>
              <a:t>A</a:t>
            </a:r>
            <a:r>
              <a:rPr lang="zh-CN" altLang="en-US" dirty="0"/>
              <a:t>，就是积分的意思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75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一个弹簧系统</a:t>
            </a:r>
            <a:endParaRPr lang="en-US" altLang="zh-CN" dirty="0"/>
          </a:p>
          <a:p>
            <a:r>
              <a:rPr lang="en-US" altLang="zh-CN" dirty="0" err="1"/>
              <a:t>xt</a:t>
            </a:r>
            <a:r>
              <a:rPr lang="zh-CN" altLang="en-US" dirty="0"/>
              <a:t>是上端的位置，</a:t>
            </a:r>
            <a:r>
              <a:rPr lang="en-US" altLang="zh-CN" dirty="0" err="1"/>
              <a:t>yt</a:t>
            </a:r>
            <a:r>
              <a:rPr lang="zh-CN" altLang="en-US" dirty="0"/>
              <a:t>是下端物体的位置</a:t>
            </a:r>
            <a:endParaRPr lang="en-US" altLang="zh-CN" dirty="0"/>
          </a:p>
          <a:p>
            <a:r>
              <a:rPr lang="zh-CN" altLang="en-US" dirty="0"/>
              <a:t>这里没提及重力就不考虑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79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第一题要我们确定微分方程</a:t>
            </a:r>
            <a:endParaRPr lang="en-US" altLang="zh-CN" dirty="0"/>
          </a:p>
          <a:p>
            <a:r>
              <a:rPr lang="zh-CN" altLang="en-US" dirty="0"/>
              <a:t>根据胡克定律和牛顿第二定律，列出木块受到弹簧拉力的两个等式，联立</a:t>
            </a:r>
            <a:endParaRPr lang="en-US" altLang="zh-CN" dirty="0"/>
          </a:p>
          <a:p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都是</a:t>
            </a:r>
            <a:r>
              <a:rPr lang="en-US" altLang="zh-CN" dirty="0"/>
              <a:t>1</a:t>
            </a:r>
            <a:r>
              <a:rPr lang="zh-CN" altLang="en-US" dirty="0"/>
              <a:t>，最后得出微分方程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142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求阶跃响应</a:t>
            </a:r>
            <a:endParaRPr lang="en-US" altLang="zh-CN" dirty="0"/>
          </a:p>
          <a:p>
            <a:r>
              <a:rPr lang="zh-CN" altLang="en-US" dirty="0"/>
              <a:t>先求系统函数，写成积分器</a:t>
            </a:r>
            <a:r>
              <a:rPr lang="en-US" altLang="zh-CN" dirty="0"/>
              <a:t>A</a:t>
            </a:r>
            <a:r>
              <a:rPr lang="zh-CN" altLang="en-US" dirty="0"/>
              <a:t>的形式；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整理出系统函数，写成</a:t>
            </a:r>
            <a:r>
              <a:rPr lang="en-US" altLang="zh-CN" dirty="0"/>
              <a:t>A</a:t>
            </a:r>
            <a:r>
              <a:rPr lang="zh-CN" altLang="en-US" dirty="0"/>
              <a:t>的级数展开，多项式形式。因为多项式的</a:t>
            </a:r>
            <a:r>
              <a:rPr lang="en-US" altLang="zh-CN" dirty="0"/>
              <a:t>A</a:t>
            </a:r>
            <a:r>
              <a:rPr lang="zh-CN" altLang="en-US" dirty="0"/>
              <a:t>可以理解为多次积分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次方，表示输入函数的</a:t>
            </a:r>
            <a:r>
              <a:rPr lang="en-US" altLang="zh-CN" dirty="0"/>
              <a:t>n</a:t>
            </a:r>
            <a:r>
              <a:rPr lang="zh-CN" altLang="en-US" dirty="0"/>
              <a:t>次积分。最后得到的是泰勒展开形式。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也有同学用解常微分方程的方式求解，也是可以的。但一定要注意初始值的情况，初始加速度和加速度。这个物理意义是在</a:t>
            </a:r>
            <a:r>
              <a:rPr lang="en-US" altLang="zh-CN" dirty="0"/>
              <a:t>0</a:t>
            </a:r>
            <a:r>
              <a:rPr lang="zh-CN" altLang="en-US" dirty="0"/>
              <a:t>时刻突然上提</a:t>
            </a:r>
            <a:r>
              <a:rPr lang="en-US" altLang="zh-CN" dirty="0"/>
              <a:t>1</a:t>
            </a:r>
            <a:r>
              <a:rPr lang="zh-CN" altLang="en-US" dirty="0"/>
              <a:t>米的距离。</a:t>
            </a:r>
            <a:endParaRPr lang="en-US" altLang="zh-CN" dirty="0"/>
          </a:p>
          <a:p>
            <a:r>
              <a:rPr lang="zh-CN" altLang="en-US" dirty="0"/>
              <a:t>注意右侧别忘记乘</a:t>
            </a:r>
            <a:r>
              <a:rPr lang="en-US" altLang="zh-CN" dirty="0" err="1"/>
              <a:t>ut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255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这个可以肯定是认真听讲的，但忽略了这是阶跃响应了，不是冲激响应了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3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对一阶导使用前项欧拉近似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有几种近似方式，就按照题目要求来，包括二阶导也这样计算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第一题的微分方程包含一个二阶导。这里我们要写出它的前向欧拉近似。</a:t>
            </a:r>
            <a:endParaRPr lang="en-US" altLang="zh-CN" dirty="0"/>
          </a:p>
          <a:p>
            <a:r>
              <a:rPr lang="zh-CN" altLang="en-US" dirty="0"/>
              <a:t>做法是把二阶微分方程写成部分分一阶微分方程。然后对这个一阶导使用前向欧拉近似</a:t>
            </a:r>
            <a:endParaRPr lang="en-US" altLang="zh-CN" dirty="0"/>
          </a:p>
          <a:p>
            <a:r>
              <a:rPr lang="zh-CN" altLang="en-US" dirty="0"/>
              <a:t>也就是将</a:t>
            </a:r>
            <a:r>
              <a:rPr lang="en-US" altLang="zh-CN" dirty="0"/>
              <a:t>y</a:t>
            </a:r>
            <a:r>
              <a:rPr lang="zh-CN" altLang="en-US" dirty="0"/>
              <a:t>的导数设为</a:t>
            </a:r>
            <a:r>
              <a:rPr lang="en-US" altLang="zh-CN" dirty="0"/>
              <a:t>z</a:t>
            </a:r>
          </a:p>
          <a:p>
            <a:endParaRPr lang="en-US" altLang="zh-CN" dirty="0"/>
          </a:p>
          <a:p>
            <a:r>
              <a:rPr lang="zh-CN" altLang="en-US" dirty="0"/>
              <a:t>第一小题的微分方程就可以近似成这个差分方程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2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小题</a:t>
            </a:r>
            <a:endParaRPr lang="en-US" altLang="zh-CN" dirty="0"/>
          </a:p>
          <a:p>
            <a:r>
              <a:rPr lang="zh-CN" altLang="en-US" dirty="0"/>
              <a:t>每天吃一粒药，当天数趋于无穷大的时候，血液里的药量会稳定在多少。这里默认是零状态（默认是第</a:t>
            </a:r>
            <a:r>
              <a:rPr lang="en-US" altLang="zh-CN" dirty="0"/>
              <a:t>0</a:t>
            </a:r>
            <a:r>
              <a:rPr lang="zh-CN" altLang="en-US" dirty="0"/>
              <a:t>天前的药量是</a:t>
            </a:r>
            <a:r>
              <a:rPr lang="en-US" altLang="zh-CN" dirty="0"/>
              <a:t>0</a:t>
            </a:r>
            <a:r>
              <a:rPr lang="zh-CN" altLang="en-US" dirty="0"/>
              <a:t>，并且体内药量也是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α</a:t>
            </a:r>
            <a:r>
              <a:rPr lang="zh-CN" altLang="en-US" dirty="0"/>
              <a:t>这里是小于</a:t>
            </a:r>
            <a:r>
              <a:rPr lang="en-US" altLang="zh-CN" dirty="0"/>
              <a:t>1</a:t>
            </a:r>
            <a:r>
              <a:rPr lang="zh-CN" altLang="en-US" dirty="0"/>
              <a:t>的，</a:t>
            </a:r>
            <a:r>
              <a:rPr lang="en-US" altLang="zh-CN" dirty="0"/>
              <a:t>y[n]</a:t>
            </a:r>
            <a:r>
              <a:rPr lang="zh-CN" altLang="en-US" dirty="0"/>
              <a:t>应该会收敛到一个常数</a:t>
            </a:r>
            <a:endParaRPr lang="en-US" altLang="zh-CN" dirty="0"/>
          </a:p>
          <a:p>
            <a:r>
              <a:rPr lang="zh-CN" altLang="en-US" dirty="0"/>
              <a:t>其实是个等比数列求和问题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求解出</a:t>
            </a:r>
            <a:r>
              <a:rPr lang="en-US" altLang="zh-CN" dirty="0"/>
              <a:t>y[n]</a:t>
            </a:r>
            <a:r>
              <a:rPr lang="zh-CN" altLang="en-US" dirty="0"/>
              <a:t>的解析式。用求和公式，然后取极限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06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同样做一个后向欧拉近似，得到这样的差分方程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</a:t>
            </a:r>
            <a:r>
              <a:rPr lang="en-US" altLang="zh-CN" dirty="0"/>
              <a:t>MATLAB</a:t>
            </a:r>
            <a:r>
              <a:rPr lang="zh-CN" altLang="en-US" dirty="0"/>
              <a:t>画出图像做一下对比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可以看到，后向欧拉近似会带来一定的误差，并且误差在不断地积累。每一小段的误差和</a:t>
            </a:r>
            <a:r>
              <a:rPr lang="en-US" altLang="zh-CN" dirty="0"/>
              <a:t>T</a:t>
            </a:r>
            <a:r>
              <a:rPr lang="zh-CN" altLang="en-US" dirty="0"/>
              <a:t>相关，</a:t>
            </a:r>
            <a:r>
              <a:rPr lang="en-US" altLang="zh-CN" dirty="0"/>
              <a:t>T</a:t>
            </a:r>
            <a:r>
              <a:rPr lang="zh-CN" altLang="en-US" dirty="0"/>
              <a:t>越大，误差越大。对于本题中</a:t>
            </a:r>
            <a:r>
              <a:rPr lang="en-US" altLang="zh-CN" dirty="0"/>
              <a:t>1-cos(t)</a:t>
            </a:r>
            <a:r>
              <a:rPr lang="zh-CN" altLang="en-US" dirty="0"/>
              <a:t>的近似，后向欧拉在逐渐收敛。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20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我们用</a:t>
            </a:r>
            <a:r>
              <a:rPr lang="en-US" altLang="zh-CN" dirty="0"/>
              <a:t>MATLAB</a:t>
            </a:r>
            <a:r>
              <a:rPr lang="zh-CN" altLang="en-US" dirty="0"/>
              <a:t>画出微分方程以及刚才得到的差分方程的结果的图，做一下对比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采样周期是</a:t>
            </a:r>
            <a:r>
              <a:rPr lang="en-US" altLang="zh-CN" dirty="0"/>
              <a:t>0.02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红色的是微分方程的结果，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蓝色的是近似的差分方程的结果。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可以看到，前向欧拉近似会带来一定的误差，并且误差在不断地积累。每一小段的误差和</a:t>
            </a:r>
            <a:r>
              <a:rPr lang="en-US" altLang="zh-CN" dirty="0"/>
              <a:t>T</a:t>
            </a:r>
            <a:r>
              <a:rPr lang="zh-CN" altLang="en-US" dirty="0"/>
              <a:t>相关，</a:t>
            </a:r>
            <a:r>
              <a:rPr lang="en-US" altLang="zh-CN" dirty="0"/>
              <a:t>T</a:t>
            </a:r>
            <a:r>
              <a:rPr lang="zh-CN" altLang="en-US" dirty="0"/>
              <a:t>越大，误差越大。对于本题中</a:t>
            </a:r>
            <a:r>
              <a:rPr lang="en-US" altLang="zh-CN" dirty="0"/>
              <a:t>1-cos(t)</a:t>
            </a:r>
            <a:r>
              <a:rPr lang="zh-CN" altLang="en-US" dirty="0"/>
              <a:t>的近似，前向欧拉在逐渐发散。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68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采用二阶梯度近似得到的效果要比前面的一阶近似要好。其实也是有误差的，只不过在这个问题上要好一些。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具体的东西参见</a:t>
            </a:r>
            <a:r>
              <a:rPr lang="en-US" altLang="zh-CN" dirty="0"/>
              <a:t>numerical analysis</a:t>
            </a:r>
            <a:r>
              <a:rPr lang="zh-CN" altLang="en-US" dirty="0"/>
              <a:t>课程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18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一些拉氏变换的性质的整理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直接记住结论，考试时会很快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43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补充几个关键性质：一个中文书上的性质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3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无穷远处是极点还是零点：（教材里无穷远处零点的定义是，分母比分子高几次就有几个）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考虑一个具有实脉冲响应 </a:t>
            </a:r>
            <a:r>
              <a:rPr lang="zh-CN" altLang="en-US" u="sng" dirty="0">
                <a:highlight>
                  <a:srgbClr val="FFFF00"/>
                </a:highlight>
              </a:rPr>
              <a:t>的平稳和因果系统</a:t>
            </a:r>
            <a:r>
              <a:rPr lang="zh-CN" altLang="en-US" dirty="0"/>
              <a:t>（实信号，说明零极点应该是以复共轭的形式成对出现的）</a:t>
            </a:r>
            <a:endParaRPr lang="en-US" altLang="zh-CN" dirty="0"/>
          </a:p>
          <a:p>
            <a:r>
              <a:rPr lang="zh-CN" altLang="en-US" dirty="0"/>
              <a:t>证明</a:t>
            </a:r>
            <a:endParaRPr lang="en-US" altLang="zh-CN" dirty="0"/>
          </a:p>
          <a:p>
            <a:r>
              <a:rPr lang="en-US" altLang="zh-CN" dirty="0"/>
              <a:t>Hs</a:t>
            </a:r>
            <a:r>
              <a:rPr lang="zh-CN" altLang="en-US" dirty="0"/>
              <a:t>是有理的，已知一个极点和一个零点，无穷远处有两个零点</a:t>
            </a:r>
            <a:endParaRPr lang="en-US" altLang="zh-CN" dirty="0"/>
          </a:p>
          <a:p>
            <a:r>
              <a:rPr lang="zh-CN" altLang="en-US" dirty="0"/>
              <a:t>分母比分子高两次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82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判断下面说法正确与否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绝对可积（对，乘以指数，相当于拉普拉斯变换左移了</a:t>
            </a:r>
            <a:r>
              <a:rPr lang="en-US" altLang="zh-CN" dirty="0"/>
              <a:t>3</a:t>
            </a:r>
            <a:r>
              <a:rPr lang="zh-CN" altLang="en-US" dirty="0"/>
              <a:t>，因果稳定系统的极点都在左半平面，所以左移</a:t>
            </a:r>
            <a:r>
              <a:rPr lang="en-US" altLang="zh-CN" dirty="0"/>
              <a:t>3</a:t>
            </a:r>
            <a:r>
              <a:rPr lang="zh-CN" altLang="en-US" dirty="0"/>
              <a:t>之后极点还是在左半平面，新的虚轴在</a:t>
            </a:r>
            <a:r>
              <a:rPr lang="en-US" altLang="zh-CN" dirty="0"/>
              <a:t>ROC</a:t>
            </a:r>
            <a:r>
              <a:rPr lang="zh-CN" altLang="en-US" dirty="0"/>
              <a:t>里，所以还是稳定的，也就是绝对可积的。）</a:t>
            </a:r>
            <a:endParaRPr lang="en-US" altLang="zh-CN" dirty="0"/>
          </a:p>
          <a:p>
            <a:r>
              <a:rPr lang="en-US" altLang="zh-CN" dirty="0" err="1"/>
              <a:t>b.ROC</a:t>
            </a:r>
            <a:r>
              <a:rPr lang="zh-CN" altLang="en-US" dirty="0"/>
              <a:t>（条件不够，因为还有一些未知的极点）</a:t>
            </a:r>
            <a:endParaRPr lang="en-US" altLang="zh-CN" dirty="0"/>
          </a:p>
          <a:p>
            <a:r>
              <a:rPr lang="en-US" altLang="zh-CN" dirty="0"/>
              <a:t>c.</a:t>
            </a:r>
            <a:r>
              <a:rPr lang="zh-CN" altLang="en-US" dirty="0"/>
              <a:t>微分方程的系数都是实系数（对，系统函数是有理的，分子和分母都可以展开为有理多项式，是可以直接展开为微分方程的，而且微分方程系数都是有理的）</a:t>
            </a:r>
            <a:endParaRPr lang="en-US" altLang="zh-CN" dirty="0"/>
          </a:p>
          <a:p>
            <a:r>
              <a:rPr lang="en-US" altLang="zh-CN" dirty="0"/>
              <a:t>d.</a:t>
            </a:r>
            <a:r>
              <a:rPr lang="zh-CN" altLang="en-US" dirty="0"/>
              <a:t>错，无穷远处有两个零点</a:t>
            </a:r>
            <a:endParaRPr lang="en-US" altLang="zh-CN" dirty="0"/>
          </a:p>
          <a:p>
            <a:r>
              <a:rPr lang="en-US" altLang="zh-CN" dirty="0"/>
              <a:t>e.</a:t>
            </a:r>
            <a:r>
              <a:rPr lang="zh-CN" altLang="en-US" dirty="0"/>
              <a:t>对，结合无穷远处有两个零点，分母次数更高，分母多项式零点更多，极点更多</a:t>
            </a:r>
            <a:endParaRPr lang="en-US" altLang="zh-CN" dirty="0"/>
          </a:p>
          <a:p>
            <a:r>
              <a:rPr lang="en-US" altLang="zh-CN" dirty="0"/>
              <a:t>f.</a:t>
            </a:r>
            <a:r>
              <a:rPr lang="zh-CN" altLang="en-US" dirty="0"/>
              <a:t>信息不足，</a:t>
            </a:r>
            <a:r>
              <a:rPr lang="en-US" altLang="zh-CN" dirty="0" err="1"/>
              <a:t>Hjw</a:t>
            </a:r>
            <a:r>
              <a:rPr lang="en-US" altLang="zh-CN" dirty="0"/>
              <a:t>=0</a:t>
            </a:r>
            <a:r>
              <a:rPr lang="zh-CN" altLang="en-US" dirty="0"/>
              <a:t>，要求有一个零点在虚轴上，不知道有没有</a:t>
            </a:r>
            <a:endParaRPr lang="en-US" altLang="zh-CN" dirty="0"/>
          </a:p>
          <a:p>
            <a:r>
              <a:rPr lang="en-US" altLang="zh-CN" dirty="0"/>
              <a:t>g.</a:t>
            </a:r>
            <a:r>
              <a:rPr lang="zh-CN" altLang="en-US" dirty="0"/>
              <a:t>错，应该是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r>
              <a:rPr lang="en-US" altLang="zh-CN" dirty="0" err="1"/>
              <a:t>sint</a:t>
            </a:r>
            <a:r>
              <a:rPr lang="zh-CN" altLang="en-US" dirty="0"/>
              <a:t>展开成两个指数项刚好是</a:t>
            </a:r>
            <a:r>
              <a:rPr lang="en-US" altLang="zh-CN" dirty="0"/>
              <a:t>e_+-j</a:t>
            </a:r>
            <a:r>
              <a:rPr lang="zh-CN" altLang="en-US" dirty="0"/>
              <a:t>，输入信号的复频率正好是系统函数的零点。而系统的输出是系统函数在该复频率处的系统函数值乘以输入信号。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41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这个是答案，贴出来方便查看</a:t>
            </a:r>
            <a:endParaRPr lang="en-US" altLang="zh-CN" dirty="0"/>
          </a:p>
          <a:p>
            <a:r>
              <a:rPr lang="zh-CN" altLang="en-US" dirty="0"/>
              <a:t>无穷远处是极点还是零点：取决于分子分母谁的多项式次数高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855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这些是课后同学问我的习题，我觉得蛮有代表性的，或者说我觉得大家容易出错的地方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第一题是三个系统级联，先进行上采样，并加</a:t>
            </a:r>
            <a:r>
              <a:rPr lang="en-US" altLang="zh-CN" dirty="0"/>
              <a:t>0</a:t>
            </a:r>
            <a:r>
              <a:rPr lang="zh-CN" altLang="en-US" dirty="0"/>
              <a:t>填充，这一步骤是不损失信息的，接下来再进行相关时延变换，最后再二分之一降采样。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0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从后往前带入，大家一定要注意从</a:t>
            </a:r>
            <a:r>
              <a:rPr lang="en-US" altLang="zh-CN" dirty="0"/>
              <a:t>w</a:t>
            </a:r>
            <a:r>
              <a:rPr lang="zh-CN" altLang="en-US" dirty="0"/>
              <a:t>到</a:t>
            </a:r>
            <a:r>
              <a:rPr lang="en-US" altLang="zh-CN" dirty="0"/>
              <a:t>x</a:t>
            </a:r>
            <a:r>
              <a:rPr lang="zh-CN" altLang="en-US" dirty="0"/>
              <a:t>那一块。这相当于是一个升采样的逆系统，降采样，只需将</a:t>
            </a:r>
            <a:r>
              <a:rPr lang="en-US" altLang="zh-CN" dirty="0"/>
              <a:t>2n</a:t>
            </a:r>
            <a:r>
              <a:rPr lang="zh-CN" altLang="en-US" dirty="0"/>
              <a:t>这块除以</a:t>
            </a:r>
            <a:r>
              <a:rPr lang="en-US" altLang="zh-CN" dirty="0"/>
              <a:t>2</a:t>
            </a:r>
            <a:r>
              <a:rPr lang="zh-CN" altLang="en-US" dirty="0"/>
              <a:t>，而不需要考虑后面那个减</a:t>
            </a:r>
            <a:r>
              <a:rPr lang="en-US" altLang="zh-CN" dirty="0"/>
              <a:t>1</a:t>
            </a:r>
            <a:r>
              <a:rPr lang="zh-CN" altLang="en-US" dirty="0"/>
              <a:t>或者减</a:t>
            </a:r>
            <a:r>
              <a:rPr lang="en-US" altLang="zh-CN" dirty="0"/>
              <a:t>2</a:t>
            </a:r>
            <a:r>
              <a:rPr lang="zh-CN" altLang="en-US" dirty="0"/>
              <a:t>，更不要考虑奇偶性。里面的系统函数是相当于外面的时间。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15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小题</a:t>
            </a:r>
            <a:endParaRPr lang="en-US" altLang="zh-CN" dirty="0"/>
          </a:p>
          <a:p>
            <a:r>
              <a:rPr lang="zh-CN" altLang="en-US" dirty="0"/>
              <a:t>假设初始时没有药物在血液中。从第</a:t>
            </a:r>
            <a:r>
              <a:rPr lang="en-US" altLang="zh-CN" dirty="0"/>
              <a:t>0</a:t>
            </a:r>
            <a:r>
              <a:rPr lang="zh-CN" altLang="en-US" dirty="0"/>
              <a:t>天开始每天吃一片药，确定血液中的药量达到或超过最终值的一半所需的天数。</a:t>
            </a:r>
            <a:endParaRPr lang="en-US" altLang="zh-CN" dirty="0"/>
          </a:p>
          <a:p>
            <a:r>
              <a:rPr lang="zh-CN" altLang="en-US" dirty="0"/>
              <a:t>根据上一题得到</a:t>
            </a:r>
            <a:r>
              <a:rPr lang="en-US" altLang="zh-CN" dirty="0"/>
              <a:t>y[n]</a:t>
            </a:r>
            <a:r>
              <a:rPr lang="zh-CN" altLang="en-US" dirty="0"/>
              <a:t>的解析式是这样一个式子</a:t>
            </a:r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/>
              <a:t>y[n]</a:t>
            </a:r>
            <a:r>
              <a:rPr lang="zh-CN" altLang="en-US" dirty="0"/>
              <a:t>收敛的值，</a:t>
            </a:r>
            <a:endParaRPr lang="en-US" altLang="zh-CN" dirty="0"/>
          </a:p>
          <a:p>
            <a:r>
              <a:rPr lang="zh-CN" altLang="en-US" dirty="0"/>
              <a:t>所以连立起来求解</a:t>
            </a:r>
            <a:r>
              <a:rPr lang="en-US" altLang="zh-CN" dirty="0"/>
              <a:t>n</a:t>
            </a:r>
            <a:r>
              <a:rPr lang="zh-CN" altLang="en-US" dirty="0"/>
              <a:t>的值即可。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注意这里需要向上取整。或者不要减一的向下取整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46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这是拉氏变换，根据极点位置判断系统函数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5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74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补充几个关键性质：一个中文书上的性质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93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收敛域，和这个表达式，两种东西同时存在，才能表示一个确定的时域信号。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576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8B0DB-0E5D-4B00-A256-4485D2D7758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7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小题</a:t>
            </a:r>
            <a:endParaRPr lang="en-US" altLang="zh-CN" dirty="0"/>
          </a:p>
          <a:p>
            <a:r>
              <a:rPr lang="zh-CN" altLang="en-US" dirty="0"/>
              <a:t>现在给出一个药量以及天数的关系列表如下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天开始，每天摄入固定的药量，</a:t>
            </a:r>
            <a:endParaRPr lang="en-US" altLang="zh-CN" dirty="0"/>
          </a:p>
          <a:p>
            <a:r>
              <a:rPr lang="zh-CN" altLang="en-US" dirty="0"/>
              <a:t>注意到血液中药量浓度在开始的前几天在上升。</a:t>
            </a:r>
            <a:endParaRPr lang="en-US" altLang="zh-CN" dirty="0"/>
          </a:p>
          <a:p>
            <a:r>
              <a:rPr lang="zh-CN" altLang="en-US" dirty="0"/>
              <a:t>根据我们前两题的结果，最后药量会稳定在一个固定的值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这是每天摄入相同药量的情况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现在要说明如果第一天的药量与其他天不一样的话，体内的药物浓度可以保持在一个更稳定的状态。（理解成更快达到收敛）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2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列出式子，根据</a:t>
            </a:r>
            <a:r>
              <a:rPr lang="en-US" altLang="zh-CN" dirty="0"/>
              <a:t>y[n]</a:t>
            </a:r>
            <a:r>
              <a:rPr lang="zh-CN" altLang="en-US" dirty="0"/>
              <a:t>的解析式，求出每个</a:t>
            </a:r>
            <a:r>
              <a:rPr lang="en-US" altLang="zh-CN" dirty="0" err="1"/>
              <a:t>yn</a:t>
            </a:r>
            <a:r>
              <a:rPr lang="zh-CN" altLang="en-US" dirty="0"/>
              <a:t>的值</a:t>
            </a:r>
            <a:endParaRPr lang="en-US" altLang="zh-CN" dirty="0"/>
          </a:p>
          <a:p>
            <a:r>
              <a:rPr lang="zh-CN" altLang="en-US" dirty="0"/>
              <a:t>发现可以表示成第一天额外的药量，和第一小问的结果累加的形式</a:t>
            </a:r>
            <a:endParaRPr lang="en-US" altLang="zh-CN" dirty="0"/>
          </a:p>
          <a:p>
            <a:r>
              <a:rPr lang="zh-CN" altLang="en-US" dirty="0"/>
              <a:t>有了右面这一项，来自第一天的额外摄入，使得总结果更加接近于最终的收敛值</a:t>
            </a:r>
            <a:endParaRPr lang="en-US" altLang="zh-CN" dirty="0"/>
          </a:p>
          <a:p>
            <a:r>
              <a:rPr lang="zh-CN" altLang="en-US" dirty="0"/>
              <a:t>从而可以更快达到收敛，更快达到稳定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6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考虑一个通常形式的反馈问题</a:t>
            </a:r>
            <a:endParaRPr lang="en-US" altLang="zh-CN" dirty="0"/>
          </a:p>
          <a:p>
            <a:r>
              <a:rPr lang="zh-CN" altLang="en-US" dirty="0"/>
              <a:t>注意加法器下面有个负号，表明下面的输入是减数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2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第一题写出系统函数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看图直接列出式子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0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注意题意；</a:t>
            </a:r>
            <a:endParaRPr lang="en-US" altLang="zh-CN" dirty="0"/>
          </a:p>
          <a:p>
            <a:r>
              <a:rPr lang="en-US" altLang="zh-CN" dirty="0"/>
              <a:t>F</a:t>
            </a:r>
            <a:r>
              <a:rPr lang="zh-CN" altLang="en-US" dirty="0"/>
              <a:t>可以写成两个</a:t>
            </a:r>
            <a:r>
              <a:rPr lang="en-US" altLang="zh-CN" dirty="0"/>
              <a:t>R</a:t>
            </a:r>
            <a:r>
              <a:rPr lang="zh-CN" altLang="en-US" dirty="0"/>
              <a:t>的多项式之比，</a:t>
            </a:r>
            <a:r>
              <a:rPr lang="en-US" altLang="zh-CN" dirty="0"/>
              <a:t>NF</a:t>
            </a:r>
            <a:r>
              <a:rPr lang="zh-CN" altLang="en-US" dirty="0"/>
              <a:t>和</a:t>
            </a:r>
            <a:r>
              <a:rPr lang="en-US" altLang="zh-CN" dirty="0"/>
              <a:t>DF</a:t>
            </a:r>
            <a:r>
              <a:rPr lang="zh-CN" altLang="en-US" dirty="0"/>
              <a:t>分别是分子和分母的多项式</a:t>
            </a:r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同理</a:t>
            </a:r>
            <a:endParaRPr lang="en-US" altLang="zh-CN" dirty="0"/>
          </a:p>
          <a:p>
            <a:r>
              <a:rPr lang="zh-CN" altLang="en-US" dirty="0"/>
              <a:t>然后要求用这四个多项式来表示系统的系统函数</a:t>
            </a:r>
            <a:endParaRPr lang="en-US" altLang="zh-CN" dirty="0"/>
          </a:p>
          <a:p>
            <a:r>
              <a:rPr lang="zh-CN" altLang="en-US" dirty="0"/>
              <a:t>也就是上一题得到的系统函数的</a:t>
            </a: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分别用这四个多项式带入，</a:t>
            </a:r>
            <a:endParaRPr lang="en-US" altLang="zh-CN" dirty="0"/>
          </a:p>
          <a:p>
            <a:r>
              <a:rPr lang="zh-CN" altLang="en-US" dirty="0"/>
              <a:t>发现仍然是多项式除以多项式。这里用到的是多项式乘法的封闭性。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7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5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6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7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2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0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3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9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6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A5A9-FCF2-4490-912B-1D1FC4692146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5">
            <a:extLst>
              <a:ext uri="{FF2B5EF4-FFF2-40B4-BE49-F238E27FC236}">
                <a16:creationId xmlns:a16="http://schemas.microsoft.com/office/drawing/2014/main" id="{49189BA0-DE18-4D86-BE84-703D95D9B66E}"/>
              </a:ext>
            </a:extLst>
          </p:cNvPr>
          <p:cNvSpPr/>
          <p:nvPr/>
        </p:nvSpPr>
        <p:spPr>
          <a:xfrm>
            <a:off x="778933" y="2066975"/>
            <a:ext cx="7586133" cy="2250908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EBD292BE-5197-41DA-A236-430124EF1B40}"/>
              </a:ext>
            </a:extLst>
          </p:cNvPr>
          <p:cNvSpPr txBox="1"/>
          <p:nvPr/>
        </p:nvSpPr>
        <p:spPr>
          <a:xfrm>
            <a:off x="1403604" y="2546098"/>
            <a:ext cx="633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Recitation 2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60CD6391-2115-48CE-9BC8-BECE06FA3F88}"/>
              </a:ext>
            </a:extLst>
          </p:cNvPr>
          <p:cNvSpPr txBox="1"/>
          <p:nvPr/>
        </p:nvSpPr>
        <p:spPr>
          <a:xfrm>
            <a:off x="952500" y="3429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傅思翰</a:t>
            </a:r>
          </a:p>
        </p:txBody>
      </p:sp>
    </p:spTree>
    <p:extLst>
      <p:ext uri="{BB962C8B-B14F-4D97-AF65-F5344CB8AC3E}">
        <p14:creationId xmlns:p14="http://schemas.microsoft.com/office/powerpoint/2010/main" val="40554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05317E-E825-4801-83E2-4B0F5586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7" y="1286353"/>
            <a:ext cx="8340685" cy="1356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FBECC7-2281-4FDE-8D31-84349B98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013" y="4215613"/>
            <a:ext cx="5781974" cy="135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37C479-E220-4E7A-BAC9-1E64DE10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839" y="3341353"/>
            <a:ext cx="1554615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1D2AD-9AE7-4A54-85A7-81CE472C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178979"/>
            <a:ext cx="8230940" cy="1364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23553D-3E58-4A21-8896-5242AB55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53" y="3930036"/>
            <a:ext cx="5781974" cy="13560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81BFB9-A21E-47B7-93C1-FE5E68EC3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79" y="3055776"/>
            <a:ext cx="1554615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5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CB75EC-2E2F-41A0-9D39-D0C28FD748F4}"/>
              </a:ext>
            </a:extLst>
          </p:cNvPr>
          <p:cNvSpPr txBox="1"/>
          <p:nvPr/>
        </p:nvSpPr>
        <p:spPr>
          <a:xfrm>
            <a:off x="537308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3 Characterizing Block Diagrams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573896-DB5E-42E4-AC0A-4F9BA7CA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9" y="1651411"/>
            <a:ext cx="7491109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793BB4-6374-4C9A-85AF-574C13EF0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1"/>
          <a:stretch/>
        </p:blipFill>
        <p:spPr>
          <a:xfrm>
            <a:off x="1408229" y="1699773"/>
            <a:ext cx="6328044" cy="2196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2BD959-5185-4B3F-ADD5-083F4CBDEF41}"/>
              </a:ext>
            </a:extLst>
          </p:cNvPr>
          <p:cNvSpPr txBox="1"/>
          <p:nvPr/>
        </p:nvSpPr>
        <p:spPr>
          <a:xfrm>
            <a:off x="537308" y="3896198"/>
            <a:ext cx="535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Determine the system function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141A72-A7D8-4542-A63B-1556BD1D92F4}"/>
              </a:ext>
            </a:extLst>
          </p:cNvPr>
          <p:cNvSpPr txBox="1"/>
          <p:nvPr/>
        </p:nvSpPr>
        <p:spPr>
          <a:xfrm>
            <a:off x="2616081" y="4357863"/>
            <a:ext cx="391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A(X – 0.5AY) – 1.5AY = 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596DB7-D9B9-47F6-811C-B9EE848E1F1A}"/>
                  </a:ext>
                </a:extLst>
              </p:cNvPr>
              <p:cNvSpPr txBox="1"/>
              <p:nvPr/>
            </p:nvSpPr>
            <p:spPr>
              <a:xfrm>
                <a:off x="2985021" y="4931161"/>
                <a:ext cx="3174457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596DB7-D9B9-47F6-811C-B9EE848E1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021" y="4931161"/>
                <a:ext cx="3174457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82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820958-2518-49DB-9339-9924A6F8C3BC}"/>
              </a:ext>
            </a:extLst>
          </p:cNvPr>
          <p:cNvSpPr txBox="1"/>
          <p:nvPr/>
        </p:nvSpPr>
        <p:spPr>
          <a:xfrm>
            <a:off x="427319" y="1242020"/>
            <a:ext cx="535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Determine the poles of the system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A6540B-BC80-4C10-9E04-22CCDB654599}"/>
              </a:ext>
            </a:extLst>
          </p:cNvPr>
          <p:cNvSpPr txBox="1"/>
          <p:nvPr/>
        </p:nvSpPr>
        <p:spPr>
          <a:xfrm>
            <a:off x="859488" y="1826795"/>
            <a:ext cx="75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A with 1/s and find the root of the denominator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06B959-5360-44E1-89C8-19A40FF5D6A9}"/>
                  </a:ext>
                </a:extLst>
              </p:cNvPr>
              <p:cNvSpPr txBox="1"/>
              <p:nvPr/>
            </p:nvSpPr>
            <p:spPr>
              <a:xfrm>
                <a:off x="2873422" y="4921456"/>
                <a:ext cx="27835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06B959-5360-44E1-89C8-19A40FF5D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22" y="4921456"/>
                <a:ext cx="2783583" cy="369332"/>
              </a:xfrm>
              <a:prstGeom prst="rect">
                <a:avLst/>
              </a:prstGeom>
              <a:blipFill>
                <a:blip r:embed="rId3"/>
                <a:stretch>
                  <a:fillRect l="-1969" r="-240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E08862-FBD1-4838-B335-BCCFFB095646}"/>
                  </a:ext>
                </a:extLst>
              </p:cNvPr>
              <p:cNvSpPr txBox="1"/>
              <p:nvPr/>
            </p:nvSpPr>
            <p:spPr>
              <a:xfrm>
                <a:off x="700878" y="2880132"/>
                <a:ext cx="7128672" cy="12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+1)(2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E08862-FBD1-4838-B335-BCCFFB09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8" y="2880132"/>
                <a:ext cx="7128672" cy="1255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88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8AD33E-7177-4324-9C81-48D477357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1"/>
          <a:stretch/>
        </p:blipFill>
        <p:spPr>
          <a:xfrm>
            <a:off x="1417059" y="1181020"/>
            <a:ext cx="6328044" cy="2196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826C86-351C-430D-8517-21814B79B25E}"/>
              </a:ext>
            </a:extLst>
          </p:cNvPr>
          <p:cNvSpPr txBox="1"/>
          <p:nvPr/>
        </p:nvSpPr>
        <p:spPr>
          <a:xfrm>
            <a:off x="546137" y="3377445"/>
            <a:ext cx="66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Determine the impulse response of this system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36A997C-86D0-482F-9CA6-69154254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53" y="3962220"/>
            <a:ext cx="4578686" cy="129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A3E1E64-7941-47C5-B4CF-2B5099E9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64" y="5199428"/>
            <a:ext cx="3024336" cy="74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C:\Users\Administrator\Desktop\4.png">
            <a:extLst>
              <a:ext uri="{FF2B5EF4-FFF2-40B4-BE49-F238E27FC236}">
                <a16:creationId xmlns:a16="http://schemas.microsoft.com/office/drawing/2014/main" id="{84DA9671-59B6-4522-BBC4-FA5A877E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9"/>
          <a:stretch/>
        </p:blipFill>
        <p:spPr bwMode="auto">
          <a:xfrm>
            <a:off x="340824" y="1125352"/>
            <a:ext cx="8243788" cy="23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4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EF0BB-5420-4193-A82C-B52B89330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9" t="27704" r="26211" b="38051"/>
          <a:stretch/>
        </p:blipFill>
        <p:spPr>
          <a:xfrm>
            <a:off x="798897" y="1909223"/>
            <a:ext cx="5364895" cy="20756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F7D78B-AC53-4124-A7CC-796EA95F08BD}"/>
              </a:ext>
            </a:extLst>
          </p:cNvPr>
          <p:cNvSpPr txBox="1"/>
          <p:nvPr/>
        </p:nvSpPr>
        <p:spPr>
          <a:xfrm>
            <a:off x="427319" y="1242020"/>
            <a:ext cx="535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answers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4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4DE84E-9DEB-4D0D-9D23-ECE39D422A8F}"/>
              </a:ext>
            </a:extLst>
          </p:cNvPr>
          <p:cNvSpPr txBox="1"/>
          <p:nvPr/>
        </p:nvSpPr>
        <p:spPr>
          <a:xfrm>
            <a:off x="537308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 Finding A System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8364FE-2D81-4F77-9952-4C2AEF5CA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8028"/>
            <a:ext cx="9144000" cy="16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0B29E-9663-46D4-BBDA-AC30A947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46" y="1207948"/>
            <a:ext cx="3871619" cy="138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46E38B5-D066-4876-B65A-BDBB079F3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/>
          <a:stretch/>
        </p:blipFill>
        <p:spPr bwMode="auto">
          <a:xfrm>
            <a:off x="934720" y="3049252"/>
            <a:ext cx="5893040" cy="283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449161-D20A-4628-9602-3B2C727F9253}"/>
              </a:ext>
            </a:extLst>
          </p:cNvPr>
          <p:cNvSpPr txBox="1"/>
          <p:nvPr/>
        </p:nvSpPr>
        <p:spPr>
          <a:xfrm>
            <a:off x="537308" y="1163948"/>
            <a:ext cx="7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(a)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1703979-30BF-41A1-B90B-E30B3F0EDDB5}"/>
                  </a:ext>
                </a:extLst>
              </p:cNvPr>
              <p:cNvSpPr txBox="1"/>
              <p:nvPr/>
            </p:nvSpPr>
            <p:spPr>
              <a:xfrm>
                <a:off x="1126146" y="2635920"/>
                <a:ext cx="5401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𝒂𝒚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1703979-30BF-41A1-B90B-E30B3F0ED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46" y="2635920"/>
                <a:ext cx="5401066" cy="369332"/>
              </a:xfrm>
              <a:prstGeom prst="rect">
                <a:avLst/>
              </a:prstGeom>
              <a:blipFill>
                <a:blip r:embed="rId5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31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9488D8-51A3-4C7E-85BE-7C7278E5B903}"/>
              </a:ext>
            </a:extLst>
          </p:cNvPr>
          <p:cNvSpPr txBox="1"/>
          <p:nvPr/>
        </p:nvSpPr>
        <p:spPr>
          <a:xfrm>
            <a:off x="537308" y="1014658"/>
            <a:ext cx="7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(b)</a:t>
            </a:r>
            <a:endParaRPr lang="zh-CN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C24D91-24D1-4A05-A4C0-33F210A8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8" y="1014658"/>
            <a:ext cx="3505877" cy="144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7C95438F-D254-48C2-98D7-FDAA626D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8" y="2829541"/>
            <a:ext cx="6002790" cy="1798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226EB-C0DC-4D21-AD65-F7E0AA6F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79" y="4518059"/>
            <a:ext cx="5595308" cy="172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092520-CAAB-4950-8764-C49A8A21739D}"/>
                  </a:ext>
                </a:extLst>
              </p:cNvPr>
              <p:cNvSpPr txBox="1"/>
              <p:nvPr/>
            </p:nvSpPr>
            <p:spPr>
              <a:xfrm>
                <a:off x="1057566" y="2460209"/>
                <a:ext cx="54696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𝒂𝒚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altLang="zh-CN" sz="24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092520-CAAB-4950-8764-C49A8A21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66" y="2460209"/>
                <a:ext cx="5469646" cy="369332"/>
              </a:xfrm>
              <a:prstGeom prst="rect">
                <a:avLst/>
              </a:prstGeom>
              <a:blipFill>
                <a:blip r:embed="rId6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74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1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B6BA8D-CA09-42C5-AF16-EAC44A9A001F}"/>
              </a:ext>
            </a:extLst>
          </p:cNvPr>
          <p:cNvSpPr txBox="1"/>
          <p:nvPr/>
        </p:nvSpPr>
        <p:spPr>
          <a:xfrm>
            <a:off x="537308" y="1182269"/>
            <a:ext cx="720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(c). The system of (a) is the inverse system of (b)</a:t>
            </a:r>
            <a:endParaRPr lang="zh-CN" altLang="en-US" sz="2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8689248-949A-4F11-8423-2F504ED1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46" y="1880105"/>
            <a:ext cx="3871619" cy="138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1319DB-F948-441A-850C-B5B5F2F1D421}"/>
              </a:ext>
            </a:extLst>
          </p:cNvPr>
          <p:cNvSpPr txBox="1"/>
          <p:nvPr/>
        </p:nvSpPr>
        <p:spPr>
          <a:xfrm>
            <a:off x="1108808" y="1836105"/>
            <a:ext cx="7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(a)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3191CA-A14F-49FA-A522-897DFB724564}"/>
              </a:ext>
            </a:extLst>
          </p:cNvPr>
          <p:cNvSpPr txBox="1"/>
          <p:nvPr/>
        </p:nvSpPr>
        <p:spPr>
          <a:xfrm>
            <a:off x="1108808" y="3429000"/>
            <a:ext cx="7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(b)</a:t>
            </a:r>
            <a:endParaRPr lang="zh-CN" alt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27BA1C6-6466-4727-8287-AAA5C10F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38" y="3429000"/>
            <a:ext cx="3505877" cy="144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50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F2E5B-49C2-4F6D-80D6-A68303897FAA}"/>
              </a:ext>
            </a:extLst>
          </p:cNvPr>
          <p:cNvSpPr txBox="1"/>
          <p:nvPr/>
        </p:nvSpPr>
        <p:spPr>
          <a:xfrm>
            <a:off x="537308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5 Unit-Sample Response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AEF18E-505D-4F09-B7F3-65DD8684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1" y="1958878"/>
            <a:ext cx="8874937" cy="33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7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1C6914-7EA9-4FF2-A7D5-0EEAA2FC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" y="1075363"/>
            <a:ext cx="3854515" cy="410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92A936-7CA0-4346-9F33-B416B6A9A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3" y="1705169"/>
            <a:ext cx="5431472" cy="37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1C6914-7EA9-4FF2-A7D5-0EEAA2FC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" y="1075363"/>
            <a:ext cx="3854515" cy="410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630DF8-D86B-4BC6-82F9-ED0D9D7AB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2" y="1486322"/>
            <a:ext cx="7137174" cy="46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ACC290-75D2-408D-B1EA-180599BF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" y="1125305"/>
            <a:ext cx="8481651" cy="569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3168E0-05D4-4844-B7EB-388128DE4E6C}"/>
                  </a:ext>
                </a:extLst>
              </p:cNvPr>
              <p:cNvSpPr txBox="1"/>
              <p:nvPr/>
            </p:nvSpPr>
            <p:spPr>
              <a:xfrm>
                <a:off x="1423769" y="3083074"/>
                <a:ext cx="2960709" cy="1060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3168E0-05D4-4844-B7EB-388128DE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69" y="3083074"/>
                <a:ext cx="2960709" cy="1060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380FF1-DF71-476B-BA98-39B949A0D2DF}"/>
                  </a:ext>
                </a:extLst>
              </p:cNvPr>
              <p:cNvSpPr txBox="1"/>
              <p:nvPr/>
            </p:nvSpPr>
            <p:spPr>
              <a:xfrm>
                <a:off x="3566503" y="3294729"/>
                <a:ext cx="296070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𝑅𝑌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380FF1-DF71-476B-BA98-39B949A0D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503" y="3294729"/>
                <a:ext cx="2960709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6120AAE-5E93-4576-A548-529D48E8E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760" y="4112780"/>
            <a:ext cx="2326718" cy="423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6278F-FD70-4095-AF24-F07086CEB4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8" t="80588" r="47446" b="7285"/>
          <a:stretch/>
        </p:blipFill>
        <p:spPr>
          <a:xfrm>
            <a:off x="2031999" y="2046227"/>
            <a:ext cx="4848419" cy="8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DC78-D1E5-4401-99B8-4DF268E9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3" y="1072378"/>
            <a:ext cx="8538453" cy="837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45ACB9-8F14-49EF-BFDA-41098EB6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3009870"/>
            <a:ext cx="7166078" cy="3140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A6C734-125F-41CA-A263-8CF3343CD052}"/>
                  </a:ext>
                </a:extLst>
              </p:cNvPr>
              <p:cNvSpPr txBox="1"/>
              <p:nvPr/>
            </p:nvSpPr>
            <p:spPr>
              <a:xfrm>
                <a:off x="302773" y="1985479"/>
                <a:ext cx="7698710" cy="1160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A6C734-125F-41CA-A263-8CF3343CD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3" y="1985479"/>
                <a:ext cx="7698710" cy="1160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02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91AC1B-DA56-48E5-B417-9934DB797FE5}"/>
              </a:ext>
            </a:extLst>
          </p:cNvPr>
          <p:cNvSpPr txBox="1"/>
          <p:nvPr/>
        </p:nvSpPr>
        <p:spPr>
          <a:xfrm>
            <a:off x="537308" y="1128191"/>
            <a:ext cx="8606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6 Masses and Springs, Forwards and Backwards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DFC58B-CA3E-4AC2-AF10-6837909F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2298"/>
            <a:ext cx="9144000" cy="36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06C9EF-8B62-42C6-BF6D-D755B73B9E8F}"/>
              </a:ext>
            </a:extLst>
          </p:cNvPr>
          <p:cNvSpPr txBox="1"/>
          <p:nvPr/>
        </p:nvSpPr>
        <p:spPr>
          <a:xfrm>
            <a:off x="457200" y="1120000"/>
            <a:ext cx="9649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a differential equation that relates the input x(t)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and output y(t)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82F817D-77DD-49D1-A225-7D37052A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7" y="2141347"/>
            <a:ext cx="7015886" cy="146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2E2B09-4B90-4D4C-9064-C133AB4A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7" y="3803818"/>
            <a:ext cx="3090032" cy="225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5A014-20AB-46FF-8802-DAE35ABA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94" y="4065284"/>
            <a:ext cx="3703518" cy="173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F254C7-CA58-41F0-809C-9E1869153E14}"/>
              </a:ext>
            </a:extLst>
          </p:cNvPr>
          <p:cNvSpPr txBox="1"/>
          <p:nvPr/>
        </p:nvSpPr>
        <p:spPr>
          <a:xfrm>
            <a:off x="397985" y="1090011"/>
            <a:ext cx="96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Calculate the step response of the system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DF1200-62EE-4C48-B346-AF9DE731F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1468031"/>
            <a:ext cx="5733882" cy="4353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ADD31-8ABF-417C-8A9E-0554DCFB20FC}"/>
              </a:ext>
            </a:extLst>
          </p:cNvPr>
          <p:cNvSpPr/>
          <p:nvPr/>
        </p:nvSpPr>
        <p:spPr>
          <a:xfrm>
            <a:off x="6818404" y="3969234"/>
            <a:ext cx="1211580" cy="78867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95DA38-3525-48F7-BADF-01EE8A525F44}"/>
                  </a:ext>
                </a:extLst>
              </p:cNvPr>
              <p:cNvSpPr txBox="1"/>
              <p:nvPr/>
            </p:nvSpPr>
            <p:spPr>
              <a:xfrm>
                <a:off x="7081839" y="4103370"/>
                <a:ext cx="94814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95DA38-3525-48F7-BADF-01EE8A52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39" y="4103370"/>
                <a:ext cx="94814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672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F254C7-CA58-41F0-809C-9E1869153E14}"/>
              </a:ext>
            </a:extLst>
          </p:cNvPr>
          <p:cNvSpPr txBox="1"/>
          <p:nvPr/>
        </p:nvSpPr>
        <p:spPr>
          <a:xfrm>
            <a:off x="397985" y="1090011"/>
            <a:ext cx="96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(b)Wrong Answer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E98258-A3DA-40B9-A706-032FAD90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9" t="44485" r="41052" b="24163"/>
          <a:stretch/>
        </p:blipFill>
        <p:spPr>
          <a:xfrm>
            <a:off x="1556777" y="2032629"/>
            <a:ext cx="5031593" cy="32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CB75EC-2E2F-41A0-9D39-D0C28FD748F4}"/>
              </a:ext>
            </a:extLst>
          </p:cNvPr>
          <p:cNvSpPr txBox="1"/>
          <p:nvPr/>
        </p:nvSpPr>
        <p:spPr>
          <a:xfrm>
            <a:off x="537308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 Drug Dosing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BECE43-82DB-4209-8ECA-BD6040AC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09" y="1959622"/>
            <a:ext cx="8675581" cy="29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344D41-FDFB-4F69-A5EE-66B310C347AF}"/>
              </a:ext>
            </a:extLst>
          </p:cNvPr>
          <p:cNvSpPr txBox="1"/>
          <p:nvPr/>
        </p:nvSpPr>
        <p:spPr>
          <a:xfrm>
            <a:off x="202042" y="1070625"/>
            <a:ext cx="894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Apply the forward-Euler approximation to the first order derivatives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DBE87-E18B-4130-A684-1F6A51F0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9" y="1622653"/>
            <a:ext cx="6457057" cy="243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77D135-8547-422E-9A5A-AF509E39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9" y="4057071"/>
            <a:ext cx="6395882" cy="9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0A5F2-6085-4D1B-BBF9-8116DF86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52" y="5153154"/>
            <a:ext cx="429415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5077112-7B0D-4BFB-BEF4-7D29EC7B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42" y="5117336"/>
            <a:ext cx="50309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63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0BEDF8-6F52-43EA-8E46-51174443E58D}"/>
              </a:ext>
            </a:extLst>
          </p:cNvPr>
          <p:cNvSpPr txBox="1"/>
          <p:nvPr/>
        </p:nvSpPr>
        <p:spPr>
          <a:xfrm>
            <a:off x="0" y="1090011"/>
            <a:ext cx="96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Apply the backward-Euler approximation to the first order derivatives 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16DF-D619-45D6-BA94-8F6C7D59F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6" y="1901868"/>
            <a:ext cx="331994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30AED-889A-49DD-A23C-023DE1A2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894" y="2175704"/>
            <a:ext cx="539303" cy="29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7596CC3-AF99-4E1C-B632-026DCF88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2" y="3544489"/>
            <a:ext cx="3827465" cy="235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A2C3B315-F56C-4F34-934F-54D56247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2955152"/>
            <a:ext cx="3738383" cy="293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3BC58C-2CAC-4678-AA45-F707BA68CC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35" t="58060" r="48333" b="37110"/>
          <a:stretch/>
        </p:blipFill>
        <p:spPr>
          <a:xfrm>
            <a:off x="4824934" y="2052977"/>
            <a:ext cx="3563454" cy="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EE219-8C3E-41C9-B77E-B15F9E7E58A4}"/>
              </a:ext>
            </a:extLst>
          </p:cNvPr>
          <p:cNvSpPr txBox="1"/>
          <p:nvPr/>
        </p:nvSpPr>
        <p:spPr>
          <a:xfrm>
            <a:off x="136727" y="961341"/>
            <a:ext cx="964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Apply the forward-Euler approximation to the first order derivatives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33AEFFC-189B-4746-AB29-07E50528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91" y="1479698"/>
            <a:ext cx="4634115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B21FA2-F4CC-4F50-9B22-C7BABE1E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5" y="2670788"/>
            <a:ext cx="4030930" cy="250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39BA0D-EFCC-4F37-94DF-09801041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65" y="2161963"/>
            <a:ext cx="3815846" cy="301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141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859559-15AE-419D-B312-D401A400D687}"/>
              </a:ext>
            </a:extLst>
          </p:cNvPr>
          <p:cNvSpPr txBox="1"/>
          <p:nvPr/>
        </p:nvSpPr>
        <p:spPr>
          <a:xfrm>
            <a:off x="379324" y="1034028"/>
            <a:ext cx="810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Consider a compromise based on a centered approximation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7F9C9B6-E2B6-47AF-9526-02943D9B9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8" y="1799758"/>
            <a:ext cx="3595397" cy="68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DD48A-7F89-481E-B96D-358DAFF8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83" y="1976942"/>
            <a:ext cx="454398" cy="24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374EA-A831-445D-B322-13595E3E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9" y="3429000"/>
            <a:ext cx="3857342" cy="226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533A6-D7C2-4E25-BA10-5E5029A7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09" y="2552123"/>
            <a:ext cx="3945038" cy="314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9A6FAF-1755-4726-A684-7145281500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83" t="50000" r="46805" b="44972"/>
          <a:stretch/>
        </p:blipFill>
        <p:spPr>
          <a:xfrm>
            <a:off x="4808436" y="1734737"/>
            <a:ext cx="4144776" cy="7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15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Some basic conclusion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74A057-E2D7-4CD7-B00F-FAD1FA1E5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t="11765" r="28235" b="19516"/>
          <a:stretch/>
        </p:blipFill>
        <p:spPr>
          <a:xfrm rot="16200000">
            <a:off x="1805236" y="161634"/>
            <a:ext cx="4960399" cy="70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0A5E27-3C5B-4149-8F6E-A49769945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7037" y="311112"/>
            <a:ext cx="4695825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9F1D9-682F-425C-8913-919096ED2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808"/>
          <a:stretch/>
        </p:blipFill>
        <p:spPr>
          <a:xfrm>
            <a:off x="0" y="1062844"/>
            <a:ext cx="9095728" cy="1449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5567E-B93B-45D7-9BC4-C501F94A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" y="2749567"/>
            <a:ext cx="5006774" cy="678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A0CCA5-192E-4732-863B-4DC6915F0D12}"/>
              </a:ext>
            </a:extLst>
          </p:cNvPr>
          <p:cNvSpPr txBox="1"/>
          <p:nvPr/>
        </p:nvSpPr>
        <p:spPr>
          <a:xfrm>
            <a:off x="423511" y="3573378"/>
            <a:ext cx="758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make use of real and rational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2313FE0-63AA-46B3-B905-AC11FDD9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4" y="4180615"/>
            <a:ext cx="2555513" cy="115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17F568A-E64E-4B4E-A63C-A38A7CD63C99}"/>
                  </a:ext>
                </a:extLst>
              </p:cNvPr>
              <p:cNvSpPr/>
              <p:nvPr/>
            </p:nvSpPr>
            <p:spPr>
              <a:xfrm>
                <a:off x="4081465" y="4631741"/>
                <a:ext cx="1730987" cy="4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groupCh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17F568A-E64E-4B4E-A63C-A38A7CD63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65" y="4631741"/>
                <a:ext cx="1730987" cy="464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77D09-CA7F-41FB-8C8B-B7DC2372E971}"/>
                  </a:ext>
                </a:extLst>
              </p:cNvPr>
              <p:cNvSpPr/>
              <p:nvPr/>
            </p:nvSpPr>
            <p:spPr>
              <a:xfrm>
                <a:off x="4104265" y="4180615"/>
                <a:ext cx="1439817" cy="4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groupCh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77D09-CA7F-41FB-8C8B-B7DC2372E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265" y="4180615"/>
                <a:ext cx="1439817" cy="4644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6E3B981-963E-4D0F-8364-4826F4A3B9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790" t="21173" r="17579" b="57906"/>
          <a:stretch/>
        </p:blipFill>
        <p:spPr>
          <a:xfrm>
            <a:off x="5949403" y="4131583"/>
            <a:ext cx="2643272" cy="13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11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9F1D9-682F-425C-8913-919096E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844"/>
            <a:ext cx="9095728" cy="37949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5567E-B93B-45D7-9BC4-C501F94A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92" y="4857750"/>
            <a:ext cx="5006774" cy="678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E2F1E7-A56A-43FB-AB26-854A5F324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90" t="21173" r="17579" b="57906"/>
          <a:stretch/>
        </p:blipFill>
        <p:spPr>
          <a:xfrm>
            <a:off x="6026405" y="3948703"/>
            <a:ext cx="2643272" cy="13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4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BD4083-E03C-4EC6-A425-C0B807E7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56" y="839911"/>
            <a:ext cx="5860288" cy="5410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37BC6A-88C7-4EC8-AD08-DDF781C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00" y="6315689"/>
            <a:ext cx="5585944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924011-1050-4289-B590-ADDAB1313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68" t="49753" r="32778" b="43086"/>
          <a:stretch/>
        </p:blipFill>
        <p:spPr>
          <a:xfrm>
            <a:off x="537308" y="1508041"/>
            <a:ext cx="6559835" cy="8879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3E3722-35BA-4332-B00B-069652BEE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5" t="69506" r="32778" b="11728"/>
          <a:stretch/>
        </p:blipFill>
        <p:spPr>
          <a:xfrm>
            <a:off x="287419" y="2299783"/>
            <a:ext cx="7594472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CBAE9B-2B25-4172-AF1D-FB600044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0" y="1004659"/>
            <a:ext cx="8443692" cy="137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0E4F0C-C47C-46A9-9D2E-D019FD37F8FD}"/>
                  </a:ext>
                </a:extLst>
              </p:cNvPr>
              <p:cNvSpPr txBox="1"/>
              <p:nvPr/>
            </p:nvSpPr>
            <p:spPr>
              <a:xfrm>
                <a:off x="4744211" y="3322972"/>
                <a:ext cx="2658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/>
                  <a:t>   </a:t>
                </a:r>
                <a:r>
                  <a:rPr lang="en-US" altLang="zh-CN" dirty="0"/>
                  <a:t>when n-&gt;∞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0E4F0C-C47C-46A9-9D2E-D019FD37F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11" y="3322972"/>
                <a:ext cx="2658485" cy="276999"/>
              </a:xfrm>
              <a:prstGeom prst="rect">
                <a:avLst/>
              </a:prstGeom>
              <a:blipFill>
                <a:blip r:embed="rId4"/>
                <a:stretch>
                  <a:fillRect l="-3211" t="-28261" r="-12156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4952233-A5DF-4BAB-9FA2-024375970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211" y="3846901"/>
            <a:ext cx="2252821" cy="6920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F03156-19B5-45BE-8023-8593C689C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17" y="2424099"/>
            <a:ext cx="2562922" cy="20747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31DF28-2137-4231-AD03-E2085BB6D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17" y="4737868"/>
            <a:ext cx="1855216" cy="10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5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924011-1050-4289-B590-ADDAB1313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68" t="49753" r="32778" b="43086"/>
          <a:stretch/>
        </p:blipFill>
        <p:spPr>
          <a:xfrm>
            <a:off x="537308" y="1222095"/>
            <a:ext cx="6638192" cy="8986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3E3722-35BA-4332-B00B-069652BEE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5" t="70613" r="32778" b="11728"/>
          <a:stretch/>
        </p:blipFill>
        <p:spPr>
          <a:xfrm>
            <a:off x="334342" y="1959830"/>
            <a:ext cx="7594472" cy="2258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5B449E-75A1-443F-A117-7191BCFED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49552" r="53056" b="38148"/>
          <a:stretch/>
        </p:blipFill>
        <p:spPr>
          <a:xfrm>
            <a:off x="727183" y="4434299"/>
            <a:ext cx="7661256" cy="1434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AF8E6B-1CD2-4DB3-A533-645503B862DA}"/>
              </a:ext>
            </a:extLst>
          </p:cNvPr>
          <p:cNvSpPr txBox="1"/>
          <p:nvPr/>
        </p:nvSpPr>
        <p:spPr>
          <a:xfrm>
            <a:off x="1267896" y="3335556"/>
            <a:ext cx="572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w[n]                  z[n]  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3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9CB6D-BDB0-430C-B7B4-F32AEB9CE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7" t="18642" r="33333" b="69999"/>
          <a:stretch/>
        </p:blipFill>
        <p:spPr>
          <a:xfrm>
            <a:off x="537308" y="1560534"/>
            <a:ext cx="7469267" cy="16598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772A63-FA56-4E94-A5BF-759F3853A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11" t="43333" r="31667" b="49859"/>
          <a:stretch/>
        </p:blipFill>
        <p:spPr>
          <a:xfrm>
            <a:off x="959498" y="3156635"/>
            <a:ext cx="7647194" cy="10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9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0D446C-1995-49D3-9BD7-F1DC81654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14" t="35679" r="31527" b="37597"/>
          <a:stretch/>
        </p:blipFill>
        <p:spPr>
          <a:xfrm>
            <a:off x="537308" y="1448501"/>
            <a:ext cx="6815992" cy="35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1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0A5E27-3C5B-4149-8F6E-A49769945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7037" y="311112"/>
            <a:ext cx="4695825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2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Extra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F982EE-B15D-4281-8094-22D097AF1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14" t="63623" r="31527" b="13703"/>
          <a:stretch/>
        </p:blipFill>
        <p:spPr>
          <a:xfrm>
            <a:off x="635866" y="1737299"/>
            <a:ext cx="7629559" cy="338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B5BBB-01EC-4BE7-8534-D73149D77CC6}"/>
              </a:ext>
            </a:extLst>
          </p:cNvPr>
          <p:cNvSpPr txBox="1"/>
          <p:nvPr/>
        </p:nvSpPr>
        <p:spPr>
          <a:xfrm>
            <a:off x="3878541" y="2413337"/>
            <a:ext cx="13869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End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0284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DC607C-FEF8-4CCC-8B26-C781722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70" y="885091"/>
            <a:ext cx="2560542" cy="541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5ED78-25FA-4861-A41F-21C04839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155"/>
            <a:ext cx="9144000" cy="947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FFCFC5-EB4E-46A3-A5E5-4AB29FA29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470" y="2667262"/>
            <a:ext cx="1855216" cy="1063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DF7DE4-F5DC-407E-9419-8FBAC21C2328}"/>
                  </a:ext>
                </a:extLst>
              </p:cNvPr>
              <p:cNvSpPr txBox="1"/>
              <p:nvPr/>
            </p:nvSpPr>
            <p:spPr>
              <a:xfrm>
                <a:off x="1164646" y="4313463"/>
                <a:ext cx="2263055" cy="604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DF7DE4-F5DC-407E-9419-8FBAC21C2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646" y="4313463"/>
                <a:ext cx="2263055" cy="604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29DC1156-A121-466B-9D9F-56758C9E66D6}"/>
              </a:ext>
            </a:extLst>
          </p:cNvPr>
          <p:cNvSpPr/>
          <p:nvPr/>
        </p:nvSpPr>
        <p:spPr>
          <a:xfrm>
            <a:off x="3637484" y="4452375"/>
            <a:ext cx="1009161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1F483F-C12D-46D9-8830-DD771F5A3FF9}"/>
                  </a:ext>
                </a:extLst>
              </p:cNvPr>
              <p:cNvSpPr txBox="1"/>
              <p:nvPr/>
            </p:nvSpPr>
            <p:spPr>
              <a:xfrm>
                <a:off x="5029552" y="4476679"/>
                <a:ext cx="1720151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=⌈ </m:t>
                    </m:r>
                    <m:func>
                      <m:funcPr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⌉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1F483F-C12D-46D9-8830-DD771F5A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552" y="4476679"/>
                <a:ext cx="1720151" cy="391133"/>
              </a:xfrm>
              <a:prstGeom prst="rect">
                <a:avLst/>
              </a:prstGeom>
              <a:blipFill>
                <a:blip r:embed="rId7"/>
                <a:stretch>
                  <a:fillRect l="-3546" t="-7692" r="-744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51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BD94D0-8C71-4DCF-B5B5-6B7739B4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70" y="885091"/>
            <a:ext cx="2560542" cy="541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D54D6-83A9-4EBB-944F-9088A632A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9490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7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8877C8-E3C1-4D5B-B4A8-27B7A2DA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10" y="4268471"/>
            <a:ext cx="2252821" cy="692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30F76F-52A7-4224-92B2-E9C3233EF6C2}"/>
                  </a:ext>
                </a:extLst>
              </p:cNvPr>
              <p:cNvSpPr/>
              <p:nvPr/>
            </p:nvSpPr>
            <p:spPr>
              <a:xfrm>
                <a:off x="733910" y="2481457"/>
                <a:ext cx="3574312" cy="1184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[0]=1+(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[0]−1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[1]=1+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[0]−1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[2]=1+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[0]−1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30F76F-52A7-4224-92B2-E9C3233EF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0" y="2481457"/>
                <a:ext cx="3574312" cy="1184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53941C-7FFE-4CA6-916B-44A07A9E2A5F}"/>
                  </a:ext>
                </a:extLst>
              </p:cNvPr>
              <p:cNvSpPr/>
              <p:nvPr/>
            </p:nvSpPr>
            <p:spPr>
              <a:xfrm>
                <a:off x="654862" y="3430451"/>
                <a:ext cx="3427477" cy="647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53941C-7FFE-4CA6-916B-44A07A9E2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62" y="3430451"/>
                <a:ext cx="3427477" cy="647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40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CB75EC-2E2F-41A0-9D39-D0C28FD748F4}"/>
              </a:ext>
            </a:extLst>
          </p:cNvPr>
          <p:cNvSpPr txBox="1"/>
          <p:nvPr/>
        </p:nvSpPr>
        <p:spPr>
          <a:xfrm>
            <a:off x="537308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 Black’s Equation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39DC0-2565-4B20-A91E-6E86180E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822"/>
            <a:ext cx="9144000" cy="25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Homework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F5A706-4688-4446-84E3-3B739495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190"/>
            <a:ext cx="9144000" cy="443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39F822-70B6-47BF-B852-07277214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74" y="2673514"/>
            <a:ext cx="3186001" cy="1630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FAEC89-53D4-4C1B-BC13-5C41E833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369" y="1239823"/>
            <a:ext cx="2467634" cy="8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hf">
      <a:majorFont>
        <a:latin typeface="Calibri Light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3685</TotalTime>
  <Words>2785</Words>
  <Application>Microsoft Office PowerPoint</Application>
  <PresentationFormat>全屏显示(4:3)</PresentationFormat>
  <Paragraphs>344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Outline</vt:lpstr>
      <vt:lpstr>Homework：problem 1</vt:lpstr>
      <vt:lpstr>Homework：problem 1</vt:lpstr>
      <vt:lpstr>Homework：problem 1</vt:lpstr>
      <vt:lpstr>Homework：problem 1</vt:lpstr>
      <vt:lpstr>Homework：problem 1</vt:lpstr>
      <vt:lpstr>Homework：problem 2</vt:lpstr>
      <vt:lpstr>Homework：problem 2</vt:lpstr>
      <vt:lpstr>Homework：problem 2</vt:lpstr>
      <vt:lpstr>Homework：problem 2</vt:lpstr>
      <vt:lpstr>Homework：problem 3</vt:lpstr>
      <vt:lpstr>Homework：problem 3</vt:lpstr>
      <vt:lpstr>Homework：problem 3</vt:lpstr>
      <vt:lpstr>Homework：problem 3</vt:lpstr>
      <vt:lpstr>Homework：problem 3</vt:lpstr>
      <vt:lpstr>Homework：problem 4</vt:lpstr>
      <vt:lpstr>Homework：problem 4</vt:lpstr>
      <vt:lpstr>Homework：problem 4</vt:lpstr>
      <vt:lpstr>Homework：problem 4</vt:lpstr>
      <vt:lpstr>Homework：problem 5</vt:lpstr>
      <vt:lpstr>Homework：problem 5</vt:lpstr>
      <vt:lpstr>Homework：problem 5</vt:lpstr>
      <vt:lpstr>Homework：problem 5</vt:lpstr>
      <vt:lpstr>Homework：problem 5</vt:lpstr>
      <vt:lpstr>Homework：problem 6</vt:lpstr>
      <vt:lpstr>Homework：problem 6</vt:lpstr>
      <vt:lpstr>Homework：problem 6</vt:lpstr>
      <vt:lpstr>Homework：problem 6</vt:lpstr>
      <vt:lpstr>Homework：problem 6</vt:lpstr>
      <vt:lpstr>Homework：problem 6</vt:lpstr>
      <vt:lpstr>Homework：problem 6</vt:lpstr>
      <vt:lpstr>Homework：problem 6</vt:lpstr>
      <vt:lpstr>Some basic conclusion</vt:lpstr>
      <vt:lpstr>Extra：problem 2</vt:lpstr>
      <vt:lpstr>Problem Set 3：problem 5</vt:lpstr>
      <vt:lpstr>Problem Set 3：problem 5</vt:lpstr>
      <vt:lpstr>Problem Set 3：problem 5</vt:lpstr>
      <vt:lpstr>Extra：problem 1</vt:lpstr>
      <vt:lpstr>Extra：problem 1</vt:lpstr>
      <vt:lpstr>Extra：problem 2</vt:lpstr>
      <vt:lpstr>Extra：problem 2</vt:lpstr>
      <vt:lpstr>Extra：problem 2</vt:lpstr>
      <vt:lpstr>Extra：problem 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单击此处添加标题</dc:title>
  <dc:creator>ye</dc:creator>
  <cp:lastModifiedBy>Fush</cp:lastModifiedBy>
  <cp:revision>239</cp:revision>
  <dcterms:created xsi:type="dcterms:W3CDTF">2020-11-13T14:03:08Z</dcterms:created>
  <dcterms:modified xsi:type="dcterms:W3CDTF">2022-03-22T15:33:47Z</dcterms:modified>
</cp:coreProperties>
</file>